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lear Sans" panose="020B0604020202020204" charset="0"/>
      <p:regular r:id="rId22"/>
    </p:embeddedFont>
    <p:embeddedFont>
      <p:font typeface="Clear Sans Bold" panose="020B0604020202020204" charset="0"/>
      <p:regular r:id="rId23"/>
    </p:embeddedFont>
    <p:embeddedFont>
      <p:font typeface="Clear Sans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5436260"/>
            <a:ext cx="821708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Clear Sans"/>
                <a:ea typeface="Clear Sans"/>
                <a:cs typeface="Clear Sans"/>
                <a:sym typeface="Clear Sans"/>
              </a:rPr>
              <a:t>Alan Mathew Varghese - R6B08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Clear Sans"/>
                <a:ea typeface="Clear Sans"/>
                <a:cs typeface="Clear Sans"/>
                <a:sym typeface="Clear Sans"/>
              </a:rPr>
              <a:t>Anna Tomson - R6B17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Clear Sans"/>
                <a:ea typeface="Clear Sans"/>
                <a:cs typeface="Clear Sans"/>
                <a:sym typeface="Clear Sans"/>
              </a:rPr>
              <a:t>Aromal A J - R6B21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Clear Sans"/>
                <a:ea typeface="Clear Sans"/>
                <a:cs typeface="Clear Sans"/>
                <a:sym typeface="Clear Sans"/>
              </a:rPr>
              <a:t>Arya Rajeev - R6B23</a:t>
            </a:r>
          </a:p>
        </p:txBody>
      </p:sp>
      <p:sp>
        <p:nvSpPr>
          <p:cNvPr id="3" name="Freeform 3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86453" y="2193055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881779" y="3273413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2" y="0"/>
                </a:moveTo>
                <a:lnTo>
                  <a:pt x="0" y="0"/>
                </a:lnTo>
                <a:lnTo>
                  <a:pt x="0" y="5591583"/>
                </a:lnTo>
                <a:lnTo>
                  <a:pt x="5357752" y="5591583"/>
                </a:lnTo>
                <a:lnTo>
                  <a:pt x="53577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65595" y="6738746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99625" y="72009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3167610"/>
            <a:ext cx="8217084" cy="172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98"/>
              </a:lnSpc>
            </a:pPr>
            <a:r>
              <a:rPr lang="en-US" sz="13098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pg_check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375356"/>
            <a:ext cx="8217084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94DDDE"/>
                </a:solidFill>
                <a:latin typeface="Clear Sans"/>
                <a:ea typeface="Clear Sans"/>
                <a:cs typeface="Clear Sans"/>
                <a:sym typeface="Clear Sans"/>
              </a:rPr>
              <a:t>IITM PRAVARTHAK TECHNOLOGIES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1476" y="0"/>
            <a:ext cx="14946524" cy="10287000"/>
          </a:xfrm>
          <a:custGeom>
            <a:avLst/>
            <a:gdLst/>
            <a:ahLst/>
            <a:cxnLst/>
            <a:rect l="l" t="t" r="r" b="b"/>
            <a:pathLst>
              <a:path w="14946524" h="10287000">
                <a:moveTo>
                  <a:pt x="0" y="0"/>
                </a:moveTo>
                <a:lnTo>
                  <a:pt x="14946524" y="0"/>
                </a:lnTo>
                <a:lnTo>
                  <a:pt x="14946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" b="-36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438150"/>
          <a:ext cx="1567641" cy="9848850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48850">
                <a:tc>
                  <a:txBody>
                    <a:bodyPr/>
                    <a:lstStyle/>
                    <a:p>
                      <a:pPr algn="ctr">
                        <a:lnSpc>
                          <a:spcPts val="8800"/>
                        </a:lnSpc>
                        <a:defRPr/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C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I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V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I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Y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095500"/>
          <a:ext cx="16959666" cy="7510442"/>
        </p:xfrm>
        <a:graphic>
          <a:graphicData uri="http://schemas.openxmlformats.org/drawingml/2006/table">
            <a:tbl>
              <a:tblPr/>
              <a:tblGrid>
                <a:gridCol w="16405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3578">
                <a:tc>
                  <a:txBody>
                    <a:bodyPr/>
                    <a:lstStyle/>
                    <a:p>
                      <a:pPr algn="ctr">
                        <a:lnSpc>
                          <a:spcPts val="9600"/>
                        </a:lnSpc>
                        <a:defRPr/>
                      </a:pPr>
                      <a:r>
                        <a:rPr lang="en-US" sz="8000" b="1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Password Policy Validation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7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6864">
                <a:tc>
                  <a:txBody>
                    <a:bodyPr/>
                    <a:lstStyle/>
                    <a:p>
                      <a:pPr algn="l">
                        <a:lnSpc>
                          <a:spcPts val="4871"/>
                        </a:lnSpc>
                        <a:defRPr/>
                      </a:pPr>
                      <a:r>
                        <a:rPr lang="en-US" sz="2799" b="1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   Functional Requirements</a:t>
                      </a: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</a:t>
                      </a:r>
                      <a:endParaRPr lang="en-US" sz="1100"/>
                    </a:p>
                    <a:p>
                      <a:pPr algn="l">
                        <a:lnSpc>
                          <a:spcPts val="4871"/>
                        </a:lnSpc>
                      </a:pPr>
                      <a:endParaRPr lang="en-US" sz="1100"/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Passwords must be at least 12 characters long.</a:t>
                      </a:r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Passwords must include uppercase, lowercase, numbers, and special characters.</a:t>
                      </a:r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Passwords must expire every 90 days.</a:t>
                      </a:r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Users must not reuse any of their last 5 passwords.</a:t>
                      </a:r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Failed login attempts should trigger account lockout after 5 tries</a:t>
                      </a:r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69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flipH="1">
            <a:off x="16369007" y="9010793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7"/>
                </a:lnTo>
                <a:lnTo>
                  <a:pt x="2076668" y="1276207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40445" y="-2019300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26241" y="-3924779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70019" y="8865974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392042" y="276693"/>
          <a:ext cx="1567641" cy="10963275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63275">
                <a:tc>
                  <a:txBody>
                    <a:bodyPr/>
                    <a:lstStyle/>
                    <a:p>
                      <a:pPr algn="ctr">
                        <a:lnSpc>
                          <a:spcPts val="8800"/>
                        </a:lnSpc>
                        <a:defRPr/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C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I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V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I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Y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endParaRPr lang="en-US" sz="8000" b="1">
                        <a:solidFill>
                          <a:srgbClr val="FEFEFE"/>
                        </a:solidFill>
                        <a:latin typeface="Clear Sans Bold"/>
                        <a:ea typeface="Clear Sans Bold"/>
                        <a:cs typeface="Clear Sans Bold"/>
                        <a:sym typeface="Clear Sans Bold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3559332" y="-213369"/>
            <a:ext cx="13873951" cy="10713739"/>
          </a:xfrm>
          <a:custGeom>
            <a:avLst/>
            <a:gdLst/>
            <a:ahLst/>
            <a:cxnLst/>
            <a:rect l="l" t="t" r="r" b="b"/>
            <a:pathLst>
              <a:path w="13873951" h="10713739">
                <a:moveTo>
                  <a:pt x="0" y="0"/>
                </a:moveTo>
                <a:lnTo>
                  <a:pt x="13873951" y="0"/>
                </a:lnTo>
                <a:lnTo>
                  <a:pt x="13873951" y="10713738"/>
                </a:lnTo>
                <a:lnTo>
                  <a:pt x="0" y="1071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095500"/>
          <a:ext cx="16959666" cy="7510442"/>
        </p:xfrm>
        <a:graphic>
          <a:graphicData uri="http://schemas.openxmlformats.org/drawingml/2006/table">
            <a:tbl>
              <a:tblPr/>
              <a:tblGrid>
                <a:gridCol w="16405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3578">
                <a:tc>
                  <a:txBody>
                    <a:bodyPr/>
                    <a:lstStyle/>
                    <a:p>
                      <a:pPr algn="ctr">
                        <a:lnSpc>
                          <a:spcPts val="9600"/>
                        </a:lnSpc>
                        <a:defRPr/>
                      </a:pPr>
                      <a:r>
                        <a:rPr lang="en-US" sz="8000" b="1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History Tracking 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7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6864">
                <a:tc>
                  <a:txBody>
                    <a:bodyPr/>
                    <a:lstStyle/>
                    <a:p>
                      <a:pPr algn="l">
                        <a:lnSpc>
                          <a:spcPts val="4871"/>
                        </a:lnSpc>
                        <a:defRPr/>
                      </a:pPr>
                      <a:r>
                        <a:rPr lang="en-US" sz="2799" b="1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   Functional Requirements</a:t>
                      </a: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</a:t>
                      </a:r>
                      <a:endParaRPr lang="en-US" sz="1100"/>
                    </a:p>
                    <a:p>
                      <a:pPr algn="l">
                        <a:lnSpc>
                          <a:spcPts val="4871"/>
                        </a:lnSpc>
                      </a:pPr>
                      <a:endParaRPr lang="en-US" sz="1100"/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system must log health-check results over time. </a:t>
                      </a:r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system should generate reports on historical trends. </a:t>
                      </a:r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system must provide visual analytics for trend monitoring. </a:t>
                      </a:r>
                    </a:p>
                    <a:p>
                      <a:pPr algn="l">
                        <a:lnSpc>
                          <a:spcPts val="4871"/>
                        </a:lnSpc>
                      </a:pPr>
                      <a:endParaRPr lang="en-US" sz="2799">
                        <a:solidFill>
                          <a:srgbClr val="2B4B82"/>
                        </a:solidFill>
                        <a:latin typeface="Clear Sans"/>
                        <a:ea typeface="Clear Sans"/>
                        <a:cs typeface="Clear Sans"/>
                        <a:sym typeface="Clear Sans"/>
                      </a:endParaRPr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69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flipH="1">
            <a:off x="16369007" y="9010793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7"/>
                </a:lnTo>
                <a:lnTo>
                  <a:pt x="2076668" y="1276207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40445" y="-2019300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26241" y="-3924779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70019" y="8865974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7045" y="253984"/>
          <a:ext cx="1567641" cy="10963275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63275">
                <a:tc>
                  <a:txBody>
                    <a:bodyPr/>
                    <a:lstStyle/>
                    <a:p>
                      <a:pPr algn="ctr">
                        <a:lnSpc>
                          <a:spcPts val="8800"/>
                        </a:lnSpc>
                        <a:defRPr/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C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I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V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I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Y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endParaRPr lang="en-US" sz="8000" b="1">
                        <a:solidFill>
                          <a:srgbClr val="FEFEFE"/>
                        </a:solidFill>
                        <a:latin typeface="Clear Sans Bold"/>
                        <a:ea typeface="Clear Sans Bold"/>
                        <a:cs typeface="Clear Sans Bold"/>
                        <a:sym typeface="Clear Sans Bold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2481661" y="776288"/>
            <a:ext cx="15544209" cy="8733899"/>
          </a:xfrm>
          <a:custGeom>
            <a:avLst/>
            <a:gdLst/>
            <a:ahLst/>
            <a:cxnLst/>
            <a:rect l="l" t="t" r="r" b="b"/>
            <a:pathLst>
              <a:path w="15544209" h="8733899">
                <a:moveTo>
                  <a:pt x="0" y="0"/>
                </a:moveTo>
                <a:lnTo>
                  <a:pt x="15544209" y="0"/>
                </a:lnTo>
                <a:lnTo>
                  <a:pt x="15544209" y="8733898"/>
                </a:lnTo>
                <a:lnTo>
                  <a:pt x="0" y="873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6" r="-3276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095500"/>
          <a:ext cx="16959666" cy="7510442"/>
        </p:xfrm>
        <a:graphic>
          <a:graphicData uri="http://schemas.openxmlformats.org/drawingml/2006/table">
            <a:tbl>
              <a:tblPr/>
              <a:tblGrid>
                <a:gridCol w="16405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3578">
                <a:tc>
                  <a:txBody>
                    <a:bodyPr/>
                    <a:lstStyle/>
                    <a:p>
                      <a:pPr algn="ctr">
                        <a:lnSpc>
                          <a:spcPts val="9600"/>
                        </a:lnSpc>
                        <a:defRPr/>
                      </a:pPr>
                      <a:r>
                        <a:rPr lang="en-US" sz="8000" b="1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Automation and Alerting 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7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6864">
                <a:tc>
                  <a:txBody>
                    <a:bodyPr/>
                    <a:lstStyle/>
                    <a:p>
                      <a:pPr algn="l">
                        <a:lnSpc>
                          <a:spcPts val="4871"/>
                        </a:lnSpc>
                        <a:defRPr/>
                      </a:pPr>
                      <a:r>
                        <a:rPr lang="en-US" sz="2799" b="1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   Functional Requirements</a:t>
                      </a: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</a:t>
                      </a:r>
                      <a:endParaRPr lang="en-US" sz="1100"/>
                    </a:p>
                    <a:p>
                      <a:pPr algn="l">
                        <a:lnSpc>
                          <a:spcPts val="4871"/>
                        </a:lnSpc>
                      </a:pPr>
                      <a:endParaRPr lang="en-US" sz="1100"/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system must schedule automated health checks. </a:t>
                      </a:r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system should generate daily/weekly health reports via email or webhooks. </a:t>
                      </a:r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system must enable user-defined thresholds for triggering alerts. </a:t>
                      </a:r>
                    </a:p>
                    <a:p>
                      <a:pPr marL="604518" lvl="1" indent="-302259" algn="l">
                        <a:lnSpc>
                          <a:spcPts val="487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system must integrate with monitoring tools like Prometheus, Grafana, or Zabbix. </a:t>
                      </a:r>
                    </a:p>
                    <a:p>
                      <a:pPr algn="l">
                        <a:lnSpc>
                          <a:spcPts val="4871"/>
                        </a:lnSpc>
                      </a:pPr>
                      <a:endParaRPr lang="en-US" sz="2799">
                        <a:solidFill>
                          <a:srgbClr val="2B4B82"/>
                        </a:solidFill>
                        <a:latin typeface="Clear Sans"/>
                        <a:ea typeface="Clear Sans"/>
                        <a:cs typeface="Clear Sans"/>
                        <a:sym typeface="Clear Sans"/>
                      </a:endParaRPr>
                    </a:p>
                    <a:p>
                      <a:pPr algn="l">
                        <a:lnSpc>
                          <a:spcPts val="4871"/>
                        </a:lnSpc>
                      </a:pPr>
                      <a:endParaRPr lang="en-US" sz="2799">
                        <a:solidFill>
                          <a:srgbClr val="2B4B82"/>
                        </a:solidFill>
                        <a:latin typeface="Clear Sans"/>
                        <a:ea typeface="Clear Sans"/>
                        <a:cs typeface="Clear Sans"/>
                        <a:sym typeface="Clear Sans"/>
                      </a:endParaRPr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69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flipH="1">
            <a:off x="16369007" y="9010793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7"/>
                </a:lnTo>
                <a:lnTo>
                  <a:pt x="2076668" y="1276207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40445" y="-2019300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26241" y="-3924779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70019" y="8865974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31275"/>
          <a:ext cx="1567641" cy="10963275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63275">
                <a:tc>
                  <a:txBody>
                    <a:bodyPr/>
                    <a:lstStyle/>
                    <a:p>
                      <a:pPr algn="ctr">
                        <a:lnSpc>
                          <a:spcPts val="8800"/>
                        </a:lnSpc>
                        <a:defRPr/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C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I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V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I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r>
                        <a:rPr lang="en-US" sz="8000" b="1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Y</a:t>
                      </a:r>
                    </a:p>
                    <a:p>
                      <a:pPr algn="ctr">
                        <a:lnSpc>
                          <a:spcPts val="8800"/>
                        </a:lnSpc>
                      </a:pPr>
                      <a:endParaRPr lang="en-US" sz="8000" b="1">
                        <a:solidFill>
                          <a:srgbClr val="FEFEFE"/>
                        </a:solidFill>
                        <a:latin typeface="Clear Sans Bold"/>
                        <a:ea typeface="Clear Sans Bold"/>
                        <a:cs typeface="Clear Sans Bold"/>
                        <a:sym typeface="Clear Sans Bold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3950157" y="0"/>
            <a:ext cx="12450227" cy="10287000"/>
          </a:xfrm>
          <a:custGeom>
            <a:avLst/>
            <a:gdLst/>
            <a:ahLst/>
            <a:cxnLst/>
            <a:rect l="l" t="t" r="r" b="b"/>
            <a:pathLst>
              <a:path w="12450227" h="10287000">
                <a:moveTo>
                  <a:pt x="0" y="0"/>
                </a:moveTo>
                <a:lnTo>
                  <a:pt x="12450227" y="0"/>
                </a:lnTo>
                <a:lnTo>
                  <a:pt x="124502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7278" y="2631551"/>
            <a:ext cx="8306722" cy="4222167"/>
            <a:chOff x="0" y="0"/>
            <a:chExt cx="11075629" cy="5629556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11075629" cy="29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04"/>
                </a:lnSpc>
              </a:pPr>
              <a:r>
                <a:rPr lang="en-US" sz="8099" b="1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Nonfunctional Requirements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968078"/>
              <a:ext cx="8817419" cy="66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5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38406" y="6380290"/>
            <a:ext cx="12365378" cy="140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49"/>
              </a:lnSpc>
            </a:pPr>
            <a:r>
              <a:rPr lang="en-US" sz="3361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•  Performance: </a:t>
            </a:r>
            <a:r>
              <a:rPr lang="en-US" sz="3361">
                <a:solidFill>
                  <a:srgbClr val="F7B4A7"/>
                </a:solidFill>
                <a:latin typeface="Clear Sans"/>
                <a:ea typeface="Clear Sans"/>
                <a:cs typeface="Clear Sans"/>
                <a:sym typeface="Clear Sans"/>
              </a:rPr>
              <a:t>Minimal impact on database performance.</a:t>
            </a:r>
          </a:p>
          <a:p>
            <a:pPr algn="just">
              <a:lnSpc>
                <a:spcPts val="5849"/>
              </a:lnSpc>
            </a:pPr>
            <a:r>
              <a:rPr lang="en-US" sz="3361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•  Security: </a:t>
            </a:r>
            <a:r>
              <a:rPr lang="en-US" sz="3361">
                <a:solidFill>
                  <a:srgbClr val="F7B4A7"/>
                </a:solidFill>
                <a:latin typeface="Clear Sans"/>
                <a:ea typeface="Clear Sans"/>
                <a:cs typeface="Clear Sans"/>
                <a:sym typeface="Clear Sans"/>
              </a:rPr>
              <a:t>SCRAM-SHA-256 hashing for passwords. 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3093" y="925830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779230" y="6172200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00364" y="-213347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2" y="0"/>
                </a:lnTo>
                <a:lnTo>
                  <a:pt x="4317872" y="5892878"/>
                </a:lnTo>
                <a:lnTo>
                  <a:pt x="0" y="5892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1461441" y="-60806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2"/>
                </a:lnTo>
                <a:lnTo>
                  <a:pt x="4597438" y="2842052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37588" y="4396923"/>
            <a:ext cx="3397939" cy="0"/>
          </a:xfrm>
          <a:prstGeom prst="line">
            <a:avLst/>
          </a:prstGeom>
          <a:ln w="38100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662471" y="4396923"/>
            <a:ext cx="3397939" cy="0"/>
          </a:xfrm>
          <a:prstGeom prst="line">
            <a:avLst/>
          </a:prstGeom>
          <a:ln w="38100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810643" y="3794817"/>
            <a:ext cx="1226945" cy="1204212"/>
            <a:chOff x="0" y="0"/>
            <a:chExt cx="825825" cy="8105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b="1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6325" y="1152525"/>
            <a:ext cx="16135350" cy="116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4"/>
              </a:lnSpc>
            </a:pPr>
            <a:r>
              <a:rPr lang="en-US" sz="8499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Timeline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88346" y="5210964"/>
            <a:ext cx="3271539" cy="4047336"/>
            <a:chOff x="0" y="0"/>
            <a:chExt cx="4362052" cy="5396449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362052" cy="82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39"/>
                </a:lnSpc>
              </a:pPr>
              <a:r>
                <a:rPr lang="en-US" sz="3814" b="1" spc="381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PHASE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55116"/>
              <a:ext cx="4362052" cy="641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4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68122"/>
              <a:ext cx="4362052" cy="2248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6"/>
                </a:lnSpc>
              </a:pPr>
              <a:r>
                <a:rPr lang="en-US" sz="3269" b="1">
                  <a:solidFill>
                    <a:srgbClr val="2B4B82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Requirements gathering and design.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73904" y="5218958"/>
            <a:ext cx="3350191" cy="2062121"/>
            <a:chOff x="0" y="0"/>
            <a:chExt cx="4466921" cy="27494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4466921" cy="82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39"/>
                </a:lnSpc>
              </a:pPr>
              <a:r>
                <a:rPr lang="en-US" sz="3814" b="1" spc="381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PHASE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68122"/>
              <a:ext cx="4466921" cy="1481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6"/>
                </a:lnSpc>
              </a:pPr>
              <a:r>
                <a:rPr lang="en-US" sz="3269" b="1">
                  <a:solidFill>
                    <a:srgbClr val="2B4B82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Development and initial testing.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48111" y="5218958"/>
            <a:ext cx="3651543" cy="2062121"/>
            <a:chOff x="0" y="0"/>
            <a:chExt cx="4868724" cy="274949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4868724" cy="82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39"/>
                </a:lnSpc>
              </a:pPr>
              <a:r>
                <a:rPr lang="en-US" sz="3814" b="1" spc="381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PHASE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268122"/>
              <a:ext cx="4868724" cy="1481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6"/>
                </a:lnSpc>
              </a:pPr>
              <a:r>
                <a:rPr lang="en-US" sz="3269" b="1">
                  <a:solidFill>
                    <a:srgbClr val="2B4B82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Deployment and user training.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35527" y="3794817"/>
            <a:ext cx="1226945" cy="1204212"/>
            <a:chOff x="0" y="0"/>
            <a:chExt cx="825825" cy="8105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b="1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60410" y="3794817"/>
            <a:ext cx="1226945" cy="1204212"/>
            <a:chOff x="0" y="0"/>
            <a:chExt cx="825825" cy="81052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b="1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-687398">
            <a:off x="-430989" y="-806639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691699" flipH="1">
            <a:off x="16173341" y="344335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7"/>
                </a:lnTo>
                <a:lnTo>
                  <a:pt x="2076668" y="1276207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995057" y="7200900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109865" y="5418983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62425"/>
            <a:ext cx="9976404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79"/>
              </a:lnSpc>
            </a:pPr>
            <a:r>
              <a:rPr lang="en-US" sz="12900" b="1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2812653" y="2322150"/>
            <a:ext cx="3662625" cy="5642699"/>
          </a:xfrm>
          <a:custGeom>
            <a:avLst/>
            <a:gdLst/>
            <a:ahLst/>
            <a:cxnLst/>
            <a:rect l="l" t="t" r="r" b="b"/>
            <a:pathLst>
              <a:path w="3662625" h="5642699">
                <a:moveTo>
                  <a:pt x="0" y="0"/>
                </a:moveTo>
                <a:lnTo>
                  <a:pt x="3662625" y="0"/>
                </a:lnTo>
                <a:lnTo>
                  <a:pt x="3662625" y="5642700"/>
                </a:lnTo>
                <a:lnTo>
                  <a:pt x="0" y="5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181722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25517"/>
              </p:ext>
            </p:extLst>
          </p:nvPr>
        </p:nvGraphicFramePr>
        <p:xfrm>
          <a:off x="8627676" y="1368006"/>
          <a:ext cx="8900153" cy="6838950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6893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 b="1">
                          <a:solidFill>
                            <a:srgbClr val="F7B4A7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573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 dirty="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Improve data integrity and security by implementing: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6484">
                <a:tc>
                  <a:txBody>
                    <a:bodyPr/>
                    <a:lstStyle/>
                    <a:p>
                      <a:pPr marL="777237" lvl="1" indent="-388618" algn="l">
                        <a:lnSpc>
                          <a:spcPts val="50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599" b="1" u="non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Index Integrity Check</a:t>
                      </a:r>
                      <a:endParaRPr lang="en-US" sz="1100" u="non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marL="777237" lvl="1" indent="-388618" algn="l">
                        <a:lnSpc>
                          <a:spcPts val="5039"/>
                        </a:lnSpc>
                        <a:buFont typeface="Arial"/>
                        <a:buChar char="•"/>
                      </a:pPr>
                      <a:r>
                        <a:rPr lang="en-US" sz="3599" b="1" u="non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Password Policy Validation</a:t>
                      </a:r>
                    </a:p>
                    <a:p>
                      <a:pPr marL="777237" lvl="1" indent="-388618" algn="l">
                        <a:lnSpc>
                          <a:spcPts val="5039"/>
                        </a:lnSpc>
                        <a:buFont typeface="Arial"/>
                        <a:buChar char="•"/>
                      </a:pPr>
                      <a:r>
                        <a:rPr lang="en-US" sz="3599" b="1" u="non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History Tracking</a:t>
                      </a:r>
                    </a:p>
                    <a:p>
                      <a:pPr marL="777237" lvl="1" indent="-388618" algn="l">
                        <a:lnSpc>
                          <a:spcPts val="5039"/>
                        </a:lnSpc>
                        <a:buFont typeface="Arial"/>
                        <a:buChar char="•"/>
                      </a:pPr>
                      <a:r>
                        <a:rPr lang="en-US" sz="3599" b="1" u="non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Automation &amp; Alerting mechanisms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9387" y="4249420"/>
            <a:ext cx="7312717" cy="197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8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Do you have any questions?</a:t>
            </a:r>
          </a:p>
        </p:txBody>
      </p:sp>
      <p:sp>
        <p:nvSpPr>
          <p:cNvPr id="3" name="Freeform 3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83990" y="1951228"/>
            <a:ext cx="6338112" cy="6384545"/>
          </a:xfrm>
          <a:custGeom>
            <a:avLst/>
            <a:gdLst/>
            <a:ahLst/>
            <a:cxnLst/>
            <a:rect l="l" t="t" r="r" b="b"/>
            <a:pathLst>
              <a:path w="6338112" h="6384545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15956" y="3363851"/>
            <a:ext cx="10609165" cy="3559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13"/>
              </a:lnSpc>
            </a:pPr>
            <a:r>
              <a:rPr lang="en-US" sz="11677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Problem </a:t>
            </a:r>
          </a:p>
          <a:p>
            <a:pPr algn="l">
              <a:lnSpc>
                <a:spcPts val="14013"/>
              </a:lnSpc>
            </a:pPr>
            <a:r>
              <a:rPr lang="en-US" sz="11677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6152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002132"/>
            <a:ext cx="10284832" cy="4398306"/>
            <a:chOff x="0" y="0"/>
            <a:chExt cx="13713109" cy="5864408"/>
          </a:xfrm>
        </p:grpSpPr>
        <p:sp>
          <p:nvSpPr>
            <p:cNvPr id="4" name="TextBox 4"/>
            <p:cNvSpPr txBox="1"/>
            <p:nvPr/>
          </p:nvSpPr>
          <p:spPr>
            <a:xfrm>
              <a:off x="0" y="650875"/>
              <a:ext cx="13713109" cy="120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b="1">
                  <a:solidFill>
                    <a:srgbClr val="31356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Existing Issues in pgCheck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62271"/>
              <a:ext cx="13138491" cy="27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Limited customization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Reactive functionality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Lack of advanced reporting and visualization tools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Minimal integration with third-party tools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9759" y="3002132"/>
            <a:ext cx="9768230" cy="4398306"/>
            <a:chOff x="0" y="0"/>
            <a:chExt cx="13024306" cy="5864408"/>
          </a:xfrm>
        </p:grpSpPr>
        <p:sp>
          <p:nvSpPr>
            <p:cNvPr id="3" name="TextBox 3"/>
            <p:cNvSpPr txBox="1"/>
            <p:nvPr/>
          </p:nvSpPr>
          <p:spPr>
            <a:xfrm>
              <a:off x="0" y="650875"/>
              <a:ext cx="13024306" cy="120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6399" b="1">
                  <a:solidFill>
                    <a:srgbClr val="31356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Possible Enhancements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62271"/>
              <a:ext cx="12478551" cy="27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Enable real-time monitoring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Introduce customizable configurations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Add advanced visualizations and recommendations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Integrate with external platforms</a:t>
              </a: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028700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5131837" y="0"/>
                </a:moveTo>
                <a:lnTo>
                  <a:pt x="0" y="0"/>
                </a:lnTo>
                <a:lnTo>
                  <a:pt x="0" y="4114800"/>
                </a:lnTo>
                <a:lnTo>
                  <a:pt x="5131837" y="4114800"/>
                </a:lnTo>
                <a:lnTo>
                  <a:pt x="51318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6152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002132"/>
            <a:ext cx="9768230" cy="4398306"/>
            <a:chOff x="0" y="0"/>
            <a:chExt cx="13024306" cy="5864408"/>
          </a:xfrm>
        </p:grpSpPr>
        <p:sp>
          <p:nvSpPr>
            <p:cNvPr id="4" name="TextBox 4"/>
            <p:cNvSpPr txBox="1"/>
            <p:nvPr/>
          </p:nvSpPr>
          <p:spPr>
            <a:xfrm>
              <a:off x="0" y="650875"/>
              <a:ext cx="13024306" cy="120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b="1">
                  <a:solidFill>
                    <a:srgbClr val="31356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Product Functions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62271"/>
              <a:ext cx="12478551" cy="27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Index Integrity Check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Password Policy Validation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History Tracking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Automation and Alerting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9759" y="3002132"/>
            <a:ext cx="9768230" cy="4398306"/>
            <a:chOff x="0" y="0"/>
            <a:chExt cx="13024306" cy="5864408"/>
          </a:xfrm>
        </p:grpSpPr>
        <p:sp>
          <p:nvSpPr>
            <p:cNvPr id="3" name="TextBox 3"/>
            <p:cNvSpPr txBox="1"/>
            <p:nvPr/>
          </p:nvSpPr>
          <p:spPr>
            <a:xfrm>
              <a:off x="0" y="650875"/>
              <a:ext cx="13024306" cy="120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719"/>
                </a:lnSpc>
              </a:pPr>
              <a:r>
                <a:rPr lang="en-US" sz="6399" b="1">
                  <a:solidFill>
                    <a:srgbClr val="31356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Product Perspective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62271"/>
              <a:ext cx="12478551" cy="27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Enable real-time monitoring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Introduce customizable configurations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Add advanced visualizations and recommendations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Integrate with external platforms</a:t>
              </a: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028700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5131837" y="0"/>
                </a:moveTo>
                <a:lnTo>
                  <a:pt x="0" y="0"/>
                </a:lnTo>
                <a:lnTo>
                  <a:pt x="0" y="4114800"/>
                </a:lnTo>
                <a:lnTo>
                  <a:pt x="5131837" y="4114800"/>
                </a:lnTo>
                <a:lnTo>
                  <a:pt x="51318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83990" y="1951228"/>
            <a:ext cx="6338112" cy="6384545"/>
          </a:xfrm>
          <a:custGeom>
            <a:avLst/>
            <a:gdLst/>
            <a:ahLst/>
            <a:cxnLst/>
            <a:rect l="l" t="t" r="r" b="b"/>
            <a:pathLst>
              <a:path w="6338112" h="6384545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15956" y="3174645"/>
            <a:ext cx="11737090" cy="393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02"/>
              </a:lnSpc>
            </a:pPr>
            <a:r>
              <a:rPr lang="en-US" sz="12919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System</a:t>
            </a:r>
          </a:p>
          <a:p>
            <a:pPr algn="l">
              <a:lnSpc>
                <a:spcPts val="15502"/>
              </a:lnSpc>
            </a:pPr>
            <a:r>
              <a:rPr lang="en-US" sz="12919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Features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095500"/>
          <a:ext cx="16959666" cy="7510442"/>
        </p:xfrm>
        <a:graphic>
          <a:graphicData uri="http://schemas.openxmlformats.org/drawingml/2006/table">
            <a:tbl>
              <a:tblPr/>
              <a:tblGrid>
                <a:gridCol w="16405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3578">
                <a:tc>
                  <a:txBody>
                    <a:bodyPr/>
                    <a:lstStyle/>
                    <a:p>
                      <a:pPr algn="ctr">
                        <a:lnSpc>
                          <a:spcPts val="9600"/>
                        </a:lnSpc>
                        <a:defRPr/>
                      </a:pPr>
                      <a:r>
                        <a:rPr lang="en-US" sz="8000" b="1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Index Integrity Check        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7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6864">
                <a:tc>
                  <a:txBody>
                    <a:bodyPr/>
                    <a:lstStyle/>
                    <a:p>
                      <a:pPr algn="l">
                        <a:lnSpc>
                          <a:spcPts val="4871"/>
                        </a:lnSpc>
                        <a:defRPr/>
                      </a:pPr>
                      <a:r>
                        <a:rPr lang="en-US" sz="2799" b="1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   Functional Requirements</a:t>
                      </a: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</a:t>
                      </a:r>
                      <a:endParaRPr lang="en-US" sz="1100"/>
                    </a:p>
                    <a:p>
                      <a:pPr algn="l">
                        <a:lnSpc>
                          <a:spcPts val="4871"/>
                        </a:lnSpc>
                      </a:pPr>
                      <a:endParaRPr lang="en-US" sz="1100"/>
                    </a:p>
                    <a:p>
                      <a:pPr marL="539749" lvl="1" indent="-269875" algn="l">
                        <a:lnSpc>
                          <a:spcPts val="434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system must scan indexes periodically. </a:t>
                      </a:r>
                    </a:p>
                    <a:p>
                      <a:pPr marL="539749" lvl="1" indent="-269875" algn="l">
                        <a:lnSpc>
                          <a:spcPts val="434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If an index is corrupted, the system must log an alert.</a:t>
                      </a:r>
                    </a:p>
                    <a:p>
                      <a:pPr marL="539749" lvl="1" indent="-269875" algn="l">
                        <a:lnSpc>
                          <a:spcPts val="434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system should provide recommendations for index optimization.</a:t>
                      </a:r>
                    </a:p>
                    <a:p>
                      <a:pPr marL="539749" lvl="1" indent="-269875" algn="l">
                        <a:lnSpc>
                          <a:spcPts val="434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2B4B82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Support manual and automated integrity checks.</a:t>
                      </a:r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69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flipH="1">
            <a:off x="16369007" y="9010793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7"/>
                </a:lnTo>
                <a:lnTo>
                  <a:pt x="2076668" y="1276207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40445" y="-2019300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26241" y="-3924779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70019" y="8865974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383</Words>
  <Application>Microsoft Office PowerPoint</Application>
  <PresentationFormat>Custom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Clear Sans</vt:lpstr>
      <vt:lpstr>Calibri</vt:lpstr>
      <vt:lpstr>Clear Sans Bold</vt:lpstr>
      <vt:lpstr>Clear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cp:lastModifiedBy>Anna Tomson</cp:lastModifiedBy>
  <cp:revision>2</cp:revision>
  <dcterms:created xsi:type="dcterms:W3CDTF">2006-08-16T00:00:00Z</dcterms:created>
  <dcterms:modified xsi:type="dcterms:W3CDTF">2025-01-30T07:17:21Z</dcterms:modified>
  <dc:identifier>DAGdjKdnZwc</dc:identifier>
</cp:coreProperties>
</file>